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63" r:id="rId6"/>
    <p:sldId id="259" r:id="rId7"/>
    <p:sldId id="261" r:id="rId8"/>
    <p:sldId id="266" r:id="rId9"/>
    <p:sldId id="262"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584" autoAdjust="0"/>
    <p:restoredTop sz="94660"/>
  </p:normalViewPr>
  <p:slideViewPr>
    <p:cSldViewPr>
      <p:cViewPr varScale="1">
        <p:scale>
          <a:sx n="62" d="100"/>
          <a:sy n="62" d="100"/>
        </p:scale>
        <p:origin x="-117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9C3B03F9-F041-4C19-B71D-4D56655BECB6}" type="datetimeFigureOut">
              <a:rPr lang="en-US" smtClean="0"/>
              <a:t>12/8/2012</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7A33E0CA-C0CD-489E-91A5-A68A4E278E9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3B03F9-F041-4C19-B71D-4D56655BECB6}" type="datetimeFigureOut">
              <a:rPr lang="en-US" smtClean="0"/>
              <a:t>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3E0CA-C0CD-489E-91A5-A68A4E278E9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3B03F9-F041-4C19-B71D-4D56655BECB6}" type="datetimeFigureOut">
              <a:rPr lang="en-US" smtClean="0"/>
              <a:t>12/8/2012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3E0CA-C0CD-489E-91A5-A68A4E278E9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C3B03F9-F041-4C19-B71D-4D56655BECB6}" type="datetimeFigureOut">
              <a:rPr lang="en-US" smtClean="0"/>
              <a:t>12/8/2012</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7A33E0CA-C0CD-489E-91A5-A68A4E278E9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9C3B03F9-F041-4C19-B71D-4D56655BECB6}" type="datetimeFigureOut">
              <a:rPr lang="en-US" smtClean="0"/>
              <a:t>12/8/2012</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7A33E0CA-C0CD-489E-91A5-A68A4E278E95}"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9C3B03F9-F041-4C19-B71D-4D56655BECB6}" type="datetimeFigureOut">
              <a:rPr lang="en-US" smtClean="0"/>
              <a:t>12/8/2012</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A33E0CA-C0CD-489E-91A5-A68A4E278E9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9C3B03F9-F041-4C19-B71D-4D56655BECB6}" type="datetimeFigureOut">
              <a:rPr lang="en-US" smtClean="0"/>
              <a:t>12/8/2012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7A33E0CA-C0CD-489E-91A5-A68A4E278E95}"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9C3B03F9-F041-4C19-B71D-4D56655BECB6}" type="datetimeFigureOut">
              <a:rPr lang="en-US" smtClean="0"/>
              <a:t>12/8/2012</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3E0CA-C0CD-489E-91A5-A68A4E278E9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C3B03F9-F041-4C19-B71D-4D56655BECB6}" type="datetimeFigureOut">
              <a:rPr lang="en-US" smtClean="0"/>
              <a:t>12/8/2012</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3E0CA-C0CD-489E-91A5-A68A4E278E9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C3B03F9-F041-4C19-B71D-4D56655BECB6}" type="datetimeFigureOut">
              <a:rPr lang="en-US" smtClean="0"/>
              <a:t>12/8/2012</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3E0CA-C0CD-489E-91A5-A68A4E278E9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9C3B03F9-F041-4C19-B71D-4D56655BECB6}" type="datetimeFigureOut">
              <a:rPr lang="en-US" smtClean="0"/>
              <a:t>12/8/2012</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7A33E0CA-C0CD-489E-91A5-A68A4E278E95}"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C3B03F9-F041-4C19-B71D-4D56655BECB6}" type="datetimeFigureOut">
              <a:rPr lang="en-US" smtClean="0"/>
              <a:t>12/8/2012</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A33E0CA-C0CD-489E-91A5-A68A4E278E95}"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219200"/>
            <a:ext cx="8686800" cy="2819400"/>
          </a:xfrm>
        </p:spPr>
        <p:txBody>
          <a:bodyPr>
            <a:noAutofit/>
          </a:bodyPr>
          <a:lstStyle/>
          <a:p>
            <a:pPr algn="ctr"/>
            <a:r>
              <a:rPr lang="zh-CN" altLang="en-US" sz="5400" dirty="0">
                <a:ea typeface="汉鼎简楷体" pitchFamily="49" charset="-122"/>
              </a:rPr>
              <a:t>美国华裔青少</a:t>
            </a:r>
            <a:r>
              <a:rPr lang="zh-CN" altLang="en-US" sz="5400" dirty="0" smtClean="0">
                <a:ea typeface="汉鼎简楷体" pitchFamily="49" charset="-122"/>
              </a:rPr>
              <a:t>年成长过程中的族裔身份认同</a:t>
            </a:r>
            <a:r>
              <a:rPr lang="en-US" altLang="zh-CN" sz="5400" dirty="0" smtClean="0">
                <a:ea typeface="汉鼎简楷体" pitchFamily="49" charset="-122"/>
              </a:rPr>
              <a:t/>
            </a:r>
            <a:br>
              <a:rPr lang="en-US" altLang="zh-CN" sz="5400" dirty="0" smtClean="0">
                <a:ea typeface="汉鼎简楷体" pitchFamily="49" charset="-122"/>
              </a:rPr>
            </a:br>
            <a:r>
              <a:rPr lang="zh-CN" altLang="en-US" sz="5400" dirty="0" smtClean="0">
                <a:ea typeface="汉鼎简楷体" pitchFamily="49" charset="-122"/>
              </a:rPr>
              <a:t>与</a:t>
            </a:r>
            <a:r>
              <a:rPr lang="zh-CN" altLang="en-US" sz="5400" dirty="0">
                <a:ea typeface="汉鼎简楷体" pitchFamily="49" charset="-122"/>
              </a:rPr>
              <a:t>中文教育的关系</a:t>
            </a:r>
            <a:endParaRPr lang="en-US" sz="5400" dirty="0">
              <a:ea typeface="汉鼎简楷体" pitchFamily="49" charset="-122"/>
            </a:endParaRPr>
          </a:p>
        </p:txBody>
      </p:sp>
      <p:sp>
        <p:nvSpPr>
          <p:cNvPr id="3" name="Subtitle 2"/>
          <p:cNvSpPr>
            <a:spLocks noGrp="1"/>
          </p:cNvSpPr>
          <p:nvPr>
            <p:ph type="subTitle" idx="1"/>
          </p:nvPr>
        </p:nvSpPr>
        <p:spPr>
          <a:xfrm>
            <a:off x="381000" y="4191000"/>
            <a:ext cx="8458200" cy="1066800"/>
          </a:xfrm>
        </p:spPr>
        <p:txBody>
          <a:bodyPr>
            <a:normAutofit/>
          </a:bodyPr>
          <a:lstStyle/>
          <a:p>
            <a:pPr algn="ctr"/>
            <a:r>
              <a:rPr lang="zh-CN" altLang="en-US" sz="3200" dirty="0" smtClean="0">
                <a:ea typeface="汉鼎简楷体" pitchFamily="49" charset="-122"/>
              </a:rPr>
              <a:t>亚特兰大现代中文学校    傅志东</a:t>
            </a:r>
            <a:endParaRPr lang="en-US" sz="3200" dirty="0">
              <a:ea typeface="汉鼎简楷体" pitchFamily="49" charset="-122"/>
            </a:endParaRPr>
          </a:p>
        </p:txBody>
      </p:sp>
    </p:spTree>
    <p:extLst>
      <p:ext uri="{BB962C8B-B14F-4D97-AF65-F5344CB8AC3E}">
        <p14:creationId xmlns:p14="http://schemas.microsoft.com/office/powerpoint/2010/main" val="17696314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怎样帮助孩子克服自卑，建立自信</a:t>
            </a:r>
            <a:endParaRPr lang="en-US" dirty="0"/>
          </a:p>
        </p:txBody>
      </p:sp>
      <p:sp>
        <p:nvSpPr>
          <p:cNvPr id="3" name="Content Placeholder 2"/>
          <p:cNvSpPr>
            <a:spLocks noGrp="1"/>
          </p:cNvSpPr>
          <p:nvPr>
            <p:ph idx="1"/>
          </p:nvPr>
        </p:nvSpPr>
        <p:spPr>
          <a:xfrm>
            <a:off x="304800" y="1554162"/>
            <a:ext cx="8686800" cy="4999038"/>
          </a:xfrm>
        </p:spPr>
        <p:txBody>
          <a:bodyPr>
            <a:normAutofit/>
          </a:bodyPr>
          <a:lstStyle/>
          <a:p>
            <a:pPr marL="0" indent="0">
              <a:buNone/>
            </a:pPr>
            <a:r>
              <a:rPr lang="zh-CN" altLang="en-US" dirty="0"/>
              <a:t>几点</a:t>
            </a:r>
            <a:r>
              <a:rPr lang="zh-CN" altLang="en-US" dirty="0" smtClean="0"/>
              <a:t>个人看法</a:t>
            </a:r>
            <a:endParaRPr lang="en-US" altLang="zh-CN" dirty="0" smtClean="0"/>
          </a:p>
          <a:p>
            <a:r>
              <a:rPr lang="zh-CN" altLang="en-US" dirty="0" smtClean="0"/>
              <a:t>父母和教育工作者应当对美国主流政治文化有了解，应当积极参与主流社会</a:t>
            </a:r>
            <a:endParaRPr lang="en-US" altLang="zh-CN" dirty="0" smtClean="0"/>
          </a:p>
          <a:p>
            <a:r>
              <a:rPr lang="zh-CN" altLang="en-US" dirty="0"/>
              <a:t>鼓</a:t>
            </a:r>
            <a:r>
              <a:rPr lang="zh-CN" altLang="en-US" dirty="0" smtClean="0"/>
              <a:t>励孩子认同作为美国人的身份</a:t>
            </a:r>
            <a:endParaRPr lang="en-US" altLang="zh-CN" dirty="0" smtClean="0"/>
          </a:p>
          <a:p>
            <a:r>
              <a:rPr lang="zh-CN" altLang="en-US" dirty="0" smtClean="0"/>
              <a:t>让孩子对中国历史和文化有比较深入的了解</a:t>
            </a:r>
            <a:endParaRPr lang="en-US" altLang="zh-CN" dirty="0" smtClean="0"/>
          </a:p>
          <a:p>
            <a:pPr lvl="1"/>
            <a:r>
              <a:rPr lang="zh-CN" altLang="en-US" dirty="0"/>
              <a:t>寻</a:t>
            </a:r>
            <a:r>
              <a:rPr lang="zh-CN" altLang="en-US" dirty="0" smtClean="0"/>
              <a:t>根 </a:t>
            </a:r>
            <a:endParaRPr lang="en-US" altLang="zh-CN" dirty="0"/>
          </a:p>
          <a:p>
            <a:pPr lvl="1"/>
            <a:r>
              <a:rPr lang="zh-CN" altLang="en-US" dirty="0" smtClean="0"/>
              <a:t>了解中华文化的特点</a:t>
            </a:r>
            <a:endParaRPr lang="en-US" altLang="zh-CN" dirty="0" smtClean="0"/>
          </a:p>
          <a:p>
            <a:pPr lvl="1"/>
            <a:r>
              <a:rPr lang="zh-CN" altLang="en-US" dirty="0"/>
              <a:t>中西方文化比较</a:t>
            </a:r>
            <a:endParaRPr lang="en-US" altLang="zh-CN" dirty="0"/>
          </a:p>
          <a:p>
            <a:pPr lvl="1"/>
            <a:endParaRPr lang="en-US" altLang="zh-CN" dirty="0" smtClean="0"/>
          </a:p>
        </p:txBody>
      </p:sp>
    </p:spTree>
    <p:extLst>
      <p:ext uri="{BB962C8B-B14F-4D97-AF65-F5344CB8AC3E}">
        <p14:creationId xmlns:p14="http://schemas.microsoft.com/office/powerpoint/2010/main" val="1493480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zh-CN" altLang="en-US" dirty="0" smtClean="0"/>
              <a:t>前       言</a:t>
            </a:r>
            <a:endParaRPr lang="en-US" dirty="0"/>
          </a:p>
        </p:txBody>
      </p:sp>
      <p:sp>
        <p:nvSpPr>
          <p:cNvPr id="3" name="Content Placeholder 2"/>
          <p:cNvSpPr>
            <a:spLocks noGrp="1"/>
          </p:cNvSpPr>
          <p:nvPr>
            <p:ph idx="1"/>
          </p:nvPr>
        </p:nvSpPr>
        <p:spPr>
          <a:xfrm>
            <a:off x="304800" y="1554162"/>
            <a:ext cx="8686800" cy="4465638"/>
          </a:xfrm>
        </p:spPr>
        <p:txBody>
          <a:bodyPr/>
          <a:lstStyle/>
          <a:p>
            <a:r>
              <a:rPr lang="zh-CN" altLang="en-US" sz="2400" dirty="0"/>
              <a:t>海</a:t>
            </a:r>
            <a:r>
              <a:rPr lang="zh-CN" altLang="en-US" sz="2400" dirty="0" smtClean="0"/>
              <a:t>外中文教育的双重使命：</a:t>
            </a:r>
            <a:endParaRPr lang="en-US" altLang="zh-CN" sz="2400" dirty="0" smtClean="0"/>
          </a:p>
          <a:p>
            <a:pPr lvl="1"/>
            <a:r>
              <a:rPr lang="zh-CN" altLang="en-US" sz="2400" dirty="0" smtClean="0"/>
              <a:t>传授语言文字</a:t>
            </a:r>
            <a:endParaRPr lang="en-US" altLang="zh-CN" sz="2400" dirty="0" smtClean="0"/>
          </a:p>
          <a:p>
            <a:pPr lvl="1"/>
            <a:r>
              <a:rPr lang="zh-CN" altLang="en-US" sz="2400" dirty="0"/>
              <a:t>传承</a:t>
            </a:r>
            <a:r>
              <a:rPr lang="zh-CN" altLang="en-US" sz="2400" dirty="0" smtClean="0"/>
              <a:t>中华文化</a:t>
            </a:r>
            <a:endParaRPr lang="en-US" altLang="zh-CN" sz="2400" dirty="0" smtClean="0"/>
          </a:p>
          <a:p>
            <a:pPr marL="0" indent="0">
              <a:buNone/>
            </a:pPr>
            <a:endParaRPr lang="en-US" altLang="zh-CN" sz="2400" dirty="0" smtClean="0"/>
          </a:p>
          <a:p>
            <a:r>
              <a:rPr lang="zh-CN" altLang="en-US" sz="2400" dirty="0" smtClean="0"/>
              <a:t>华裔青少年怎么看待自己的种族身份，华裔种族身份带来的是自信还是自卑，会直接影响到青少年语言学习的积极性</a:t>
            </a:r>
            <a:endParaRPr lang="en-US" altLang="zh-CN" sz="2400" dirty="0" smtClean="0"/>
          </a:p>
          <a:p>
            <a:endParaRPr lang="en-US" altLang="zh-CN" sz="2400" dirty="0" smtClean="0"/>
          </a:p>
          <a:p>
            <a:r>
              <a:rPr lang="zh-CN" altLang="en-US" sz="2400" dirty="0"/>
              <a:t>今</a:t>
            </a:r>
            <a:r>
              <a:rPr lang="zh-CN" altLang="en-US" sz="2400" dirty="0" smtClean="0"/>
              <a:t>天的讨论主要是提出问题，一起探讨</a:t>
            </a:r>
            <a:endParaRPr lang="en-US" altLang="zh-CN" sz="2400" dirty="0"/>
          </a:p>
          <a:p>
            <a:pPr marL="0" indent="0">
              <a:buNone/>
            </a:pPr>
            <a:endParaRPr lang="en-US" altLang="zh-CN" dirty="0"/>
          </a:p>
        </p:txBody>
      </p:sp>
    </p:spTree>
    <p:extLst>
      <p:ext uri="{BB962C8B-B14F-4D97-AF65-F5344CB8AC3E}">
        <p14:creationId xmlns:p14="http://schemas.microsoft.com/office/powerpoint/2010/main" val="30876480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609600"/>
          </a:xfrm>
        </p:spPr>
        <p:txBody>
          <a:bodyPr>
            <a:normAutofit fontScale="90000"/>
          </a:bodyPr>
          <a:lstStyle/>
          <a:p>
            <a:pPr algn="ctr"/>
            <a:r>
              <a:rPr lang="zh-CN" altLang="en-US" dirty="0" smtClean="0"/>
              <a:t>概     要</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zh-CN" altLang="en-US" dirty="0" smtClean="0"/>
              <a:t>青少年的成长过程是不断认识自我的过程</a:t>
            </a:r>
            <a:endParaRPr lang="en-US" altLang="zh-CN" dirty="0" smtClean="0"/>
          </a:p>
          <a:p>
            <a:pPr marL="514350" indent="-514350">
              <a:buFont typeface="+mj-lt"/>
              <a:buAutoNum type="arabicPeriod"/>
            </a:pPr>
            <a:r>
              <a:rPr lang="zh-CN" altLang="en-US" dirty="0" smtClean="0"/>
              <a:t>美国华裔青少年对华裔身份的认识是随着年龄的增长而增强的</a:t>
            </a:r>
            <a:endParaRPr lang="en-US" altLang="zh-CN" dirty="0" smtClean="0"/>
          </a:p>
          <a:p>
            <a:pPr marL="514350" indent="-514350">
              <a:buFont typeface="+mj-lt"/>
              <a:buAutoNum type="arabicPeriod"/>
            </a:pPr>
            <a:r>
              <a:rPr lang="zh-CN" altLang="en-US" dirty="0" smtClean="0"/>
              <a:t>族裔身份认同</a:t>
            </a:r>
            <a:r>
              <a:rPr lang="zh-CN" altLang="en-US" dirty="0"/>
              <a:t>可能</a:t>
            </a:r>
            <a:r>
              <a:rPr lang="zh-CN" altLang="en-US" dirty="0" smtClean="0"/>
              <a:t>带来的正面和负面效应</a:t>
            </a:r>
            <a:endParaRPr lang="en-US" altLang="zh-CN" dirty="0" smtClean="0"/>
          </a:p>
          <a:p>
            <a:pPr marL="514350" indent="-514350">
              <a:buFont typeface="+mj-lt"/>
              <a:buAutoNum type="arabicPeriod"/>
            </a:pPr>
            <a:r>
              <a:rPr lang="zh-CN" altLang="en-US" dirty="0"/>
              <a:t>族裔身份认</a:t>
            </a:r>
            <a:r>
              <a:rPr lang="zh-CN" altLang="en-US" dirty="0" smtClean="0"/>
              <a:t>同与中文教育的关系</a:t>
            </a:r>
            <a:endParaRPr lang="en-US" altLang="zh-CN" dirty="0" smtClean="0"/>
          </a:p>
          <a:p>
            <a:pPr marL="514350" indent="-514350">
              <a:buFont typeface="+mj-lt"/>
              <a:buAutoNum type="arabicPeriod"/>
            </a:pPr>
            <a:r>
              <a:rPr lang="zh-CN" altLang="en-US" dirty="0"/>
              <a:t>如</a:t>
            </a:r>
            <a:r>
              <a:rPr lang="zh-CN" altLang="en-US" dirty="0" smtClean="0"/>
              <a:t>何在中文教育中增强</a:t>
            </a:r>
            <a:r>
              <a:rPr lang="zh-CN" altLang="en-US" dirty="0"/>
              <a:t>华裔</a:t>
            </a:r>
            <a:r>
              <a:rPr lang="zh-CN" altLang="en-US" dirty="0" smtClean="0"/>
              <a:t>青少年对中华文化的了解，帮助他们在多元文化中增强自信心</a:t>
            </a:r>
            <a:endParaRPr lang="en-US" altLang="zh-CN" dirty="0" smtClean="0"/>
          </a:p>
          <a:p>
            <a:pPr marL="514350" indent="-514350">
              <a:buFont typeface="+mj-lt"/>
              <a:buAutoNum type="arabicPeriod"/>
            </a:pPr>
            <a:endParaRPr lang="en-US" altLang="zh-CN" b="1" dirty="0" smtClean="0"/>
          </a:p>
          <a:p>
            <a:pPr marL="514350" indent="-514350">
              <a:buFont typeface="+mj-lt"/>
              <a:buAutoNum type="arabicPeriod"/>
            </a:pPr>
            <a:endParaRPr lang="en-US" altLang="zh-CN" dirty="0" smtClean="0"/>
          </a:p>
        </p:txBody>
      </p:sp>
    </p:spTree>
    <p:extLst>
      <p:ext uri="{BB962C8B-B14F-4D97-AF65-F5344CB8AC3E}">
        <p14:creationId xmlns:p14="http://schemas.microsoft.com/office/powerpoint/2010/main" val="1571836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zh-CN" altLang="en-US" dirty="0"/>
              <a:t>青少年的成长过程是不断认识自我的过程</a:t>
            </a:r>
            <a:r>
              <a:rPr lang="en-US" altLang="zh-CN" dirty="0"/>
              <a:t/>
            </a:r>
            <a:br>
              <a:rPr lang="en-US" altLang="zh-CN" dirty="0"/>
            </a:br>
            <a:endParaRPr lang="en-US" dirty="0"/>
          </a:p>
        </p:txBody>
      </p:sp>
      <p:sp>
        <p:nvSpPr>
          <p:cNvPr id="3" name="Content Placeholder 2"/>
          <p:cNvSpPr>
            <a:spLocks noGrp="1"/>
          </p:cNvSpPr>
          <p:nvPr>
            <p:ph idx="1"/>
          </p:nvPr>
        </p:nvSpPr>
        <p:spPr>
          <a:xfrm>
            <a:off x="304800" y="1554162"/>
            <a:ext cx="8686800" cy="5075238"/>
          </a:xfrm>
        </p:spPr>
        <p:txBody>
          <a:bodyPr/>
          <a:lstStyle/>
          <a:p>
            <a:r>
              <a:rPr lang="zh-CN" altLang="en-US" dirty="0" smtClean="0"/>
              <a:t>什么是自我</a:t>
            </a:r>
            <a:r>
              <a:rPr lang="en-US" altLang="zh-CN" dirty="0" smtClean="0"/>
              <a:t>(What is the self)?</a:t>
            </a:r>
          </a:p>
          <a:p>
            <a:pPr lvl="1"/>
            <a:r>
              <a:rPr lang="zh-CN" altLang="en-US" dirty="0"/>
              <a:t>幼</a:t>
            </a:r>
            <a:r>
              <a:rPr lang="zh-CN" altLang="en-US" dirty="0" smtClean="0"/>
              <a:t>儿心目中的自我 </a:t>
            </a:r>
            <a:r>
              <a:rPr lang="en-US" altLang="zh-CN" dirty="0" smtClean="0"/>
              <a:t>– Physical Self  </a:t>
            </a:r>
            <a:r>
              <a:rPr lang="zh-CN" altLang="en-US" dirty="0" smtClean="0"/>
              <a:t>身体</a:t>
            </a:r>
            <a:endParaRPr lang="en-US" altLang="zh-CN" dirty="0" smtClean="0"/>
          </a:p>
          <a:p>
            <a:pPr lvl="1"/>
            <a:r>
              <a:rPr lang="zh-CN" altLang="en-US" dirty="0"/>
              <a:t>儿</a:t>
            </a:r>
            <a:r>
              <a:rPr lang="zh-CN" altLang="en-US" dirty="0" smtClean="0"/>
              <a:t>童在成长过程中逐渐认识到的自我 </a:t>
            </a:r>
            <a:r>
              <a:rPr lang="en-US" altLang="zh-CN" dirty="0" smtClean="0"/>
              <a:t>–</a:t>
            </a:r>
          </a:p>
          <a:p>
            <a:pPr marL="457200" lvl="1" indent="0">
              <a:buNone/>
            </a:pPr>
            <a:r>
              <a:rPr lang="en-US" altLang="zh-CN" dirty="0" smtClean="0"/>
              <a:t>    Social Identity,  Reputation, Personal Values …</a:t>
            </a:r>
          </a:p>
          <a:p>
            <a:pPr marL="457200" lvl="1" indent="0">
              <a:buNone/>
            </a:pPr>
            <a:r>
              <a:rPr lang="en-US" altLang="zh-CN" dirty="0"/>
              <a:t> </a:t>
            </a:r>
            <a:r>
              <a:rPr lang="en-US" altLang="zh-CN" dirty="0" smtClean="0"/>
              <a:t>   </a:t>
            </a:r>
            <a:r>
              <a:rPr lang="zh-CN" altLang="en-US" dirty="0" smtClean="0"/>
              <a:t>内在的自我</a:t>
            </a:r>
            <a:endParaRPr lang="en-US" altLang="zh-CN" dirty="0" smtClean="0"/>
          </a:p>
          <a:p>
            <a:r>
              <a:rPr lang="zh-CN" altLang="en-US" dirty="0" smtClean="0"/>
              <a:t>青少年在认识自我的同时逐渐培养自尊</a:t>
            </a:r>
            <a:endParaRPr lang="en-US" altLang="zh-CN" dirty="0" smtClean="0"/>
          </a:p>
          <a:p>
            <a:pPr marL="0" indent="0">
              <a:buNone/>
            </a:pPr>
            <a:r>
              <a:rPr lang="en-US" altLang="zh-CN" dirty="0" smtClean="0"/>
              <a:t>     (Self- Esteem)</a:t>
            </a:r>
            <a:r>
              <a:rPr lang="zh-CN" altLang="en-US" dirty="0" smtClean="0"/>
              <a:t>；渴望受到认可</a:t>
            </a:r>
            <a:endParaRPr lang="en-US" altLang="zh-CN" dirty="0" smtClean="0"/>
          </a:p>
          <a:p>
            <a:pPr marL="0" indent="0">
              <a:buNone/>
            </a:pPr>
            <a:r>
              <a:rPr lang="zh-CN" altLang="en-US" b="1" dirty="0" smtClean="0"/>
              <a:t>人是社会性的动物。认识自我，培养自尊 是青少年成长过程中最为重要的内容。</a:t>
            </a:r>
            <a:endParaRPr lang="en-US" altLang="zh-CN" b="1" dirty="0" smtClean="0"/>
          </a:p>
          <a:p>
            <a:endParaRPr lang="en-US" altLang="zh-CN" dirty="0" smtClean="0"/>
          </a:p>
          <a:p>
            <a:endParaRPr lang="en-US" altLang="zh-CN" dirty="0" smtClean="0"/>
          </a:p>
          <a:p>
            <a:endParaRPr lang="en-US" dirty="0"/>
          </a:p>
        </p:txBody>
      </p:sp>
    </p:spTree>
    <p:extLst>
      <p:ext uri="{BB962C8B-B14F-4D97-AF65-F5344CB8AC3E}">
        <p14:creationId xmlns:p14="http://schemas.microsoft.com/office/powerpoint/2010/main" val="1312165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什</a:t>
            </a:r>
            <a:r>
              <a:rPr lang="zh-CN" altLang="en-US" dirty="0" smtClean="0"/>
              <a:t>么是身份认同？</a:t>
            </a:r>
            <a:endParaRPr lang="en-US" dirty="0"/>
          </a:p>
        </p:txBody>
      </p:sp>
      <p:sp>
        <p:nvSpPr>
          <p:cNvPr id="3" name="Content Placeholder 2"/>
          <p:cNvSpPr>
            <a:spLocks noGrp="1"/>
          </p:cNvSpPr>
          <p:nvPr>
            <p:ph idx="1"/>
          </p:nvPr>
        </p:nvSpPr>
        <p:spPr/>
        <p:txBody>
          <a:bodyPr>
            <a:normAutofit lnSpcReduction="10000"/>
          </a:bodyPr>
          <a:lstStyle/>
          <a:p>
            <a:r>
              <a:rPr lang="zh-CN" altLang="en-US" dirty="0"/>
              <a:t>社会认同理论认为个体通过社会分类，对自己的群体产生认同，并产生内群体偏好和外群体偏见。个体通过实现或维持积极的社会认同（</a:t>
            </a:r>
            <a:r>
              <a:rPr lang="en-US" altLang="zh-CN" dirty="0"/>
              <a:t>social identity</a:t>
            </a:r>
            <a:r>
              <a:rPr lang="zh-CN" altLang="en-US" dirty="0"/>
              <a:t>）来提高自尊，积极的自尊来源于在内群体与相关的外群体的有利比较。当社会认同受到威胁时个体会采用各种策略来提高自尊。个体过分热衷于自己的群体，认为自己的群体比其他群体好，并在寻求积极的社会认同和自尊中体会团体间差异，就容易引起群体间偏见和群体间冲突。</a:t>
            </a:r>
            <a:endParaRPr lang="en-US" dirty="0"/>
          </a:p>
        </p:txBody>
      </p:sp>
    </p:spTree>
    <p:extLst>
      <p:ext uri="{BB962C8B-B14F-4D97-AF65-F5344CB8AC3E}">
        <p14:creationId xmlns:p14="http://schemas.microsoft.com/office/powerpoint/2010/main" val="3475271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美国华裔青少</a:t>
            </a:r>
            <a:r>
              <a:rPr lang="zh-CN" altLang="en-US" dirty="0" smtClean="0"/>
              <a:t>年</a:t>
            </a:r>
            <a:endParaRPr lang="en-US" dirty="0"/>
          </a:p>
        </p:txBody>
      </p:sp>
      <p:sp>
        <p:nvSpPr>
          <p:cNvPr id="3" name="Content Placeholder 2"/>
          <p:cNvSpPr>
            <a:spLocks noGrp="1"/>
          </p:cNvSpPr>
          <p:nvPr>
            <p:ph idx="1"/>
          </p:nvPr>
        </p:nvSpPr>
        <p:spPr/>
        <p:txBody>
          <a:bodyPr/>
          <a:lstStyle/>
          <a:p>
            <a:r>
              <a:rPr lang="zh-CN" altLang="en-US" dirty="0" smtClean="0"/>
              <a:t>美国华裔青少年首先是作为一个美国人来到这个世界</a:t>
            </a:r>
            <a:endParaRPr lang="en-US" altLang="zh-CN" dirty="0" smtClean="0"/>
          </a:p>
          <a:p>
            <a:r>
              <a:rPr lang="zh-CN" altLang="en-US" dirty="0" smtClean="0"/>
              <a:t>华裔青少年是在成长过程中逐步意识到自己的华裔种族身份的</a:t>
            </a:r>
            <a:r>
              <a:rPr lang="en-US" altLang="zh-CN" dirty="0" smtClean="0"/>
              <a:t>(Self-Perceived Identity as Chinese)</a:t>
            </a:r>
          </a:p>
          <a:p>
            <a:pPr marL="0" indent="0">
              <a:buNone/>
            </a:pPr>
            <a:endParaRPr lang="en-US" altLang="zh-CN" dirty="0"/>
          </a:p>
          <a:p>
            <a:endParaRPr lang="en-US" dirty="0"/>
          </a:p>
        </p:txBody>
      </p:sp>
    </p:spTree>
    <p:extLst>
      <p:ext uri="{BB962C8B-B14F-4D97-AF65-F5344CB8AC3E}">
        <p14:creationId xmlns:p14="http://schemas.microsoft.com/office/powerpoint/2010/main" val="2577517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面上调查：对</a:t>
            </a:r>
            <a:r>
              <a:rPr lang="en-US" altLang="zh-CN" dirty="0" smtClean="0"/>
              <a:t>256</a:t>
            </a:r>
            <a:r>
              <a:rPr lang="zh-CN" altLang="en-US" dirty="0" smtClean="0"/>
              <a:t>位青少年的</a:t>
            </a:r>
            <a:r>
              <a:rPr lang="en-US" altLang="zh-CN" dirty="0" smtClean="0"/>
              <a:t>Survey</a:t>
            </a:r>
            <a:endParaRPr lang="en-US" dirty="0"/>
          </a:p>
        </p:txBody>
      </p:sp>
      <p:graphicFrame>
        <p:nvGraphicFramePr>
          <p:cNvPr id="4" name="Group 68"/>
          <p:cNvGraphicFramePr>
            <a:graphicFrameLocks noGrp="1"/>
          </p:cNvGraphicFramePr>
          <p:nvPr>
            <p:ph idx="1"/>
          </p:nvPr>
        </p:nvGraphicFramePr>
        <p:xfrm>
          <a:off x="304800" y="1554163"/>
          <a:ext cx="8229600" cy="4064000"/>
        </p:xfrm>
        <a:graphic>
          <a:graphicData uri="http://schemas.openxmlformats.org/drawingml/2006/table">
            <a:tbl>
              <a:tblPr/>
              <a:tblGrid>
                <a:gridCol w="2057400"/>
                <a:gridCol w="2057400"/>
                <a:gridCol w="2057400"/>
                <a:gridCol w="2057400"/>
              </a:tblGrid>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Context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Age Group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Group Size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Mean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Home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1 (9-11)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3.15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 (12-13)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3.16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3 (14-17)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2.98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Chinese School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1 (9-11)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2.75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 (12-13)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3.28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3 (14-17)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3.31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Daily School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1 (9-11)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4.35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2 (12-13)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4.22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3 (14-17)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3.94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TextBox 4"/>
          <p:cNvSpPr txBox="1"/>
          <p:nvPr/>
        </p:nvSpPr>
        <p:spPr>
          <a:xfrm>
            <a:off x="4572000" y="6079808"/>
            <a:ext cx="4038600" cy="369332"/>
          </a:xfrm>
          <a:prstGeom prst="rect">
            <a:avLst/>
          </a:prstGeom>
          <a:noFill/>
        </p:spPr>
        <p:txBody>
          <a:bodyPr wrap="square" rtlCol="0">
            <a:spAutoFit/>
          </a:bodyPr>
          <a:lstStyle/>
          <a:p>
            <a:r>
              <a:rPr lang="en-US" b="1" dirty="0" smtClean="0"/>
              <a:t>                   Source:  </a:t>
            </a:r>
            <a:r>
              <a:rPr lang="en-US" b="1" dirty="0" err="1" smtClean="0"/>
              <a:t>Linxiang</a:t>
            </a:r>
            <a:r>
              <a:rPr lang="en-US" b="1" dirty="0" smtClean="0"/>
              <a:t> Zhu , 2010</a:t>
            </a:r>
            <a:endParaRPr lang="en-US" b="1" dirty="0"/>
          </a:p>
        </p:txBody>
      </p:sp>
    </p:spTree>
    <p:extLst>
      <p:ext uri="{BB962C8B-B14F-4D97-AF65-F5344CB8AC3E}">
        <p14:creationId xmlns:p14="http://schemas.microsoft.com/office/powerpoint/2010/main" val="428688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深度调</a:t>
            </a:r>
            <a:r>
              <a:rPr lang="zh-CN" altLang="en-US" dirty="0" smtClean="0"/>
              <a:t>查：身份认同与中文教育的关系</a:t>
            </a:r>
            <a:endParaRPr lang="en-US" dirty="0"/>
          </a:p>
        </p:txBody>
      </p:sp>
      <p:sp>
        <p:nvSpPr>
          <p:cNvPr id="3" name="Content Placeholder 2"/>
          <p:cNvSpPr>
            <a:spLocks noGrp="1"/>
          </p:cNvSpPr>
          <p:nvPr>
            <p:ph idx="1"/>
          </p:nvPr>
        </p:nvSpPr>
        <p:spPr>
          <a:xfrm>
            <a:off x="304800" y="1554162"/>
            <a:ext cx="8686800" cy="4922838"/>
          </a:xfrm>
        </p:spPr>
        <p:txBody>
          <a:bodyPr>
            <a:normAutofit lnSpcReduction="10000"/>
          </a:bodyPr>
          <a:lstStyle/>
          <a:p>
            <a:r>
              <a:rPr lang="zh-CN" altLang="en-US" dirty="0" smtClean="0"/>
              <a:t>通过深度调查，有几点发现</a:t>
            </a:r>
            <a:endParaRPr lang="en-US" altLang="zh-CN" dirty="0" smtClean="0"/>
          </a:p>
          <a:p>
            <a:pPr marL="514350" indent="-514350">
              <a:buFont typeface="+mj-lt"/>
              <a:buAutoNum type="arabicPeriod"/>
            </a:pPr>
            <a:r>
              <a:rPr lang="zh-CN" altLang="en-US" dirty="0"/>
              <a:t>中高年级中文学习成绩好的学校，对中华认同</a:t>
            </a:r>
            <a:r>
              <a:rPr lang="zh-CN" altLang="en-US" dirty="0" smtClean="0"/>
              <a:t>度比较高</a:t>
            </a:r>
            <a:endParaRPr lang="en-US" altLang="zh-CN" dirty="0"/>
          </a:p>
          <a:p>
            <a:pPr marL="514350" indent="-514350">
              <a:buFont typeface="+mj-lt"/>
              <a:buAutoNum type="arabicPeriod"/>
            </a:pPr>
            <a:r>
              <a:rPr lang="zh-CN" altLang="en-US" dirty="0"/>
              <a:t>中文特别好的学生，对中国文化有</a:t>
            </a:r>
            <a:r>
              <a:rPr lang="zh-CN" altLang="en-US" dirty="0" smtClean="0"/>
              <a:t>很高的</a:t>
            </a:r>
            <a:r>
              <a:rPr lang="zh-CN" altLang="en-US" dirty="0"/>
              <a:t>认同感，对了解中国的历史文化有浓厚的兴</a:t>
            </a:r>
            <a:r>
              <a:rPr lang="zh-CN" altLang="en-US" dirty="0" smtClean="0"/>
              <a:t>趣，有进一步学习中文的动机</a:t>
            </a:r>
            <a:endParaRPr lang="en-US" altLang="zh-CN" dirty="0"/>
          </a:p>
          <a:p>
            <a:pPr marL="514350" indent="-514350">
              <a:buFont typeface="+mj-lt"/>
              <a:buAutoNum type="arabicPeriod"/>
            </a:pPr>
            <a:r>
              <a:rPr lang="zh-CN" altLang="en-US" dirty="0" smtClean="0"/>
              <a:t>中文学校成绩好的学生，在全日制学校也是公认的好学</a:t>
            </a:r>
            <a:r>
              <a:rPr lang="zh-CN" altLang="en-US" dirty="0" smtClean="0"/>
              <a:t>生</a:t>
            </a:r>
            <a:endParaRPr lang="en-US" altLang="zh-CN" dirty="0" smtClean="0"/>
          </a:p>
          <a:p>
            <a:pPr marL="514350" indent="-514350">
              <a:buFont typeface="+mj-lt"/>
              <a:buAutoNum type="arabicPeriod"/>
            </a:pPr>
            <a:r>
              <a:rPr lang="zh-CN" altLang="en-US" dirty="0"/>
              <a:t>公</a:t>
            </a:r>
            <a:r>
              <a:rPr lang="zh-CN" altLang="en-US" dirty="0" smtClean="0"/>
              <a:t>立学校的华裔优秀生不一定都有很多的中文知识</a:t>
            </a:r>
            <a:endParaRPr lang="en-US" dirty="0"/>
          </a:p>
        </p:txBody>
      </p:sp>
    </p:spTree>
    <p:extLst>
      <p:ext uri="{BB962C8B-B14F-4D97-AF65-F5344CB8AC3E}">
        <p14:creationId xmlns:p14="http://schemas.microsoft.com/office/powerpoint/2010/main" val="29347628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华</a:t>
            </a:r>
            <a:r>
              <a:rPr lang="zh-CN" altLang="en-US" dirty="0" smtClean="0"/>
              <a:t>裔种族身份给青少年带来的可能影响</a:t>
            </a:r>
            <a:endParaRPr lang="en-US" dirty="0"/>
          </a:p>
        </p:txBody>
      </p:sp>
      <p:sp>
        <p:nvSpPr>
          <p:cNvPr id="3" name="Content Placeholder 2"/>
          <p:cNvSpPr>
            <a:spLocks noGrp="1"/>
          </p:cNvSpPr>
          <p:nvPr>
            <p:ph idx="1"/>
          </p:nvPr>
        </p:nvSpPr>
        <p:spPr>
          <a:xfrm>
            <a:off x="304800" y="1554162"/>
            <a:ext cx="8686800" cy="4999038"/>
          </a:xfrm>
        </p:spPr>
        <p:txBody>
          <a:bodyPr>
            <a:normAutofit/>
          </a:bodyPr>
          <a:lstStyle/>
          <a:p>
            <a:r>
              <a:rPr lang="zh-CN" altLang="en-US" dirty="0" smtClean="0"/>
              <a:t>正面的：增强自尊心、自信心</a:t>
            </a:r>
            <a:endParaRPr lang="en-US" altLang="zh-CN" dirty="0" smtClean="0"/>
          </a:p>
          <a:p>
            <a:pPr lvl="1"/>
            <a:r>
              <a:rPr lang="zh-CN" altLang="en-US" dirty="0" smtClean="0"/>
              <a:t>有自信的孩子，能够很坦然面对少数族裔的身份，并为之骄傲</a:t>
            </a:r>
            <a:endParaRPr lang="en-US" altLang="zh-CN" dirty="0" smtClean="0"/>
          </a:p>
          <a:p>
            <a:r>
              <a:rPr lang="zh-CN" altLang="en-US" dirty="0"/>
              <a:t>负</a:t>
            </a:r>
            <a:r>
              <a:rPr lang="zh-CN" altLang="en-US" dirty="0" smtClean="0"/>
              <a:t>面的：自卑</a:t>
            </a:r>
            <a:endParaRPr lang="en-US" altLang="zh-CN" dirty="0" smtClean="0"/>
          </a:p>
          <a:p>
            <a:r>
              <a:rPr lang="zh-CN" altLang="en-US" dirty="0" smtClean="0"/>
              <a:t>在学校里和其它族裔的孩子交往以及和教师的种族偏见可能出现的问题（比如，宗教、中国的政治制度等）</a:t>
            </a:r>
            <a:endParaRPr lang="en-US" altLang="zh-CN" dirty="0" smtClean="0"/>
          </a:p>
          <a:p>
            <a:pPr marL="0" indent="0">
              <a:buNone/>
            </a:pPr>
            <a:endParaRPr lang="en-US" altLang="zh-CN"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772246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664</TotalTime>
  <Words>1089</Words>
  <Application>Microsoft Office PowerPoint</Application>
  <PresentationFormat>On-screen Show (4:3)</PresentationFormat>
  <Paragraphs>87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Trek</vt:lpstr>
      <vt:lpstr>美国华裔青少年成长过程中的族裔身份认同 与中文教育的关系</vt:lpstr>
      <vt:lpstr>前       言</vt:lpstr>
      <vt:lpstr>概     要</vt:lpstr>
      <vt:lpstr>青少年的成长过程是不断认识自我的过程 </vt:lpstr>
      <vt:lpstr>什么是身份认同？</vt:lpstr>
      <vt:lpstr>美国华裔青少年</vt:lpstr>
      <vt:lpstr>面上调查：对256位青少年的Survey</vt:lpstr>
      <vt:lpstr>深度调查：身份认同与中文教育的关系</vt:lpstr>
      <vt:lpstr>华裔种族身份给青少年带来的可能影响</vt:lpstr>
      <vt:lpstr>怎样帮助孩子克服自卑，建立自信</vt:lpstr>
    </vt:vector>
  </TitlesOfParts>
  <Company>EMC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美国华裔</dc:title>
  <dc:creator>zfu</dc:creator>
  <cp:lastModifiedBy>zfu</cp:lastModifiedBy>
  <cp:revision>25</cp:revision>
  <dcterms:created xsi:type="dcterms:W3CDTF">2012-12-07T15:31:34Z</dcterms:created>
  <dcterms:modified xsi:type="dcterms:W3CDTF">2012-12-08T18:36:52Z</dcterms:modified>
</cp:coreProperties>
</file>